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18288000" cy="10287000"/>
  <p:notesSz cx="6858000" cy="9144000"/>
  <p:embeddedFontLst>
    <p:embeddedFont>
      <p:font typeface="Canva Sans Bold" panose="020B0604020202020204" charset="0"/>
      <p:regular r:id="rId9"/>
    </p:embeddedFont>
    <p:embeddedFont>
      <p:font typeface="Liberation Sans Bold" panose="020B0604020202020204" charset="0"/>
      <p:regular r:id="rId10"/>
    </p:embeddedFon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Canva Sans" panose="020B0604020202020204" charset="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>
        <p:scale>
          <a:sx n="50" d="100"/>
          <a:sy n="50" d="100"/>
        </p:scale>
        <p:origin x="-516" y="11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5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10" Type="http://schemas.openxmlformats.org/officeDocument/2006/relationships/font" Target="fonts/font2.fntdata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002474-7865-4F6A-8720-2D0A67DCDA2E}" type="datetimeFigureOut">
              <a:rPr lang="en-US" smtClean="0"/>
              <a:t>5/19/2025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E7319A-DCD3-471C-9F0B-2204AB2955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2273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E7319A-DCD3-471C-9F0B-2204AB2955A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720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sv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svg"/><Relationship Id="rId5" Type="http://schemas.openxmlformats.org/officeDocument/2006/relationships/image" Target="../media/image12.png"/><Relationship Id="rId4" Type="http://schemas.openxmlformats.org/officeDocument/2006/relationships/image" Target="../media/image14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6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7195263"/>
            <a:ext cx="18288000" cy="3091737"/>
            <a:chOff x="0" y="0"/>
            <a:chExt cx="24384000" cy="4122316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t="64893" b="3057"/>
            <a:stretch>
              <a:fillRect/>
            </a:stretch>
          </p:blipFill>
          <p:spPr>
            <a:xfrm>
              <a:off x="0" y="0"/>
              <a:ext cx="24384000" cy="4122316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13393533" y="-2284370"/>
            <a:ext cx="3865767" cy="3865767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E2471"/>
            </a:solidFill>
            <a:ln w="952500" cap="sq">
              <a:solidFill>
                <a:srgbClr val="F69322"/>
              </a:solidFill>
              <a:prstDash val="solid"/>
              <a:miter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AutoShape 7"/>
          <p:cNvSpPr/>
          <p:nvPr/>
        </p:nvSpPr>
        <p:spPr>
          <a:xfrm>
            <a:off x="10227743" y="6052820"/>
            <a:ext cx="5582057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Freeform 8"/>
          <p:cNvSpPr/>
          <p:nvPr/>
        </p:nvSpPr>
        <p:spPr>
          <a:xfrm>
            <a:off x="14230231" y="2849820"/>
            <a:ext cx="3645968" cy="1904995"/>
          </a:xfrm>
          <a:custGeom>
            <a:avLst/>
            <a:gdLst/>
            <a:ahLst/>
            <a:cxnLst/>
            <a:rect l="l" t="t" r="r" b="b"/>
            <a:pathLst>
              <a:path w="3645968" h="1904995">
                <a:moveTo>
                  <a:pt x="0" y="0"/>
                </a:moveTo>
                <a:lnTo>
                  <a:pt x="3645968" y="0"/>
                </a:lnTo>
                <a:lnTo>
                  <a:pt x="3645968" y="1904995"/>
                </a:lnTo>
                <a:lnTo>
                  <a:pt x="0" y="190499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1940050" y="2849820"/>
            <a:ext cx="1621794" cy="2293680"/>
          </a:xfrm>
          <a:custGeom>
            <a:avLst/>
            <a:gdLst/>
            <a:ahLst/>
            <a:cxnLst/>
            <a:rect l="l" t="t" r="r" b="b"/>
            <a:pathLst>
              <a:path w="1621794" h="2293680">
                <a:moveTo>
                  <a:pt x="0" y="0"/>
                </a:moveTo>
                <a:lnTo>
                  <a:pt x="1621794" y="0"/>
                </a:lnTo>
                <a:lnTo>
                  <a:pt x="1621794" y="2293680"/>
                </a:lnTo>
                <a:lnTo>
                  <a:pt x="0" y="22936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0227743" y="4457318"/>
            <a:ext cx="5582057" cy="537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31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Team names</a:t>
            </a:r>
          </a:p>
        </p:txBody>
      </p:sp>
      <p:sp>
        <p:nvSpPr>
          <p:cNvPr id="14" name="Rectangle 13"/>
          <p:cNvSpPr/>
          <p:nvPr/>
        </p:nvSpPr>
        <p:spPr>
          <a:xfrm>
            <a:off x="3505200" y="858122"/>
            <a:ext cx="87630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j-ea"/>
                <a:cs typeface="+mj-cs"/>
              </a:rPr>
              <a:t>HealthCenter</a:t>
            </a:r>
            <a:r>
              <a:rPr kumimoji="0" lang="en-US" sz="4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j-ea"/>
                <a:cs typeface="+mj-cs"/>
              </a:rPr>
              <a:t> </a:t>
            </a:r>
            <a:r>
              <a:rPr lang="en-US" sz="6600" kern="0" dirty="0">
                <a:solidFill>
                  <a:prstClr val="black"/>
                </a:solidFill>
                <a:ea typeface="+mj-ea"/>
                <a:cs typeface="+mj-cs"/>
              </a:rPr>
              <a:t>L</a:t>
            </a:r>
            <a:r>
              <a:rPr kumimoji="0" lang="en-US" sz="66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j-ea"/>
                <a:cs typeface="+mj-cs"/>
              </a:rPr>
              <a:t>ocator</a:t>
            </a:r>
            <a:endParaRPr kumimoji="0" lang="en-US" sz="66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1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12934190" y="869581"/>
            <a:ext cx="3497438" cy="3497438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303030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778898" y="2023525"/>
            <a:ext cx="9973986" cy="27311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400"/>
              </a:lnSpc>
            </a:pPr>
            <a:r>
              <a:rPr lang="en-US" sz="10400" b="1">
                <a:solidFill>
                  <a:srgbClr val="FFFFFF"/>
                </a:solidFill>
                <a:latin typeface="Liberation Sans Bold"/>
                <a:ea typeface="Liberation Sans Bold"/>
                <a:cs typeface="Liberation Sans Bold"/>
                <a:sym typeface="Liberation Sans Bold"/>
              </a:rPr>
              <a:t>Project Objectives</a:t>
            </a:r>
          </a:p>
        </p:txBody>
      </p:sp>
      <p:sp>
        <p:nvSpPr>
          <p:cNvPr id="6" name="Freeform 6"/>
          <p:cNvSpPr/>
          <p:nvPr/>
        </p:nvSpPr>
        <p:spPr>
          <a:xfrm rot="-5400000" flipH="1">
            <a:off x="18124465" y="1753135"/>
            <a:ext cx="2407416" cy="4137746"/>
          </a:xfrm>
          <a:custGeom>
            <a:avLst/>
            <a:gdLst/>
            <a:ahLst/>
            <a:cxnLst/>
            <a:rect l="l" t="t" r="r" b="b"/>
            <a:pathLst>
              <a:path w="2407416" h="4137746">
                <a:moveTo>
                  <a:pt x="2407416" y="0"/>
                </a:moveTo>
                <a:lnTo>
                  <a:pt x="0" y="0"/>
                </a:lnTo>
                <a:lnTo>
                  <a:pt x="0" y="4137746"/>
                </a:lnTo>
                <a:lnTo>
                  <a:pt x="2407416" y="4137746"/>
                </a:lnTo>
                <a:lnTo>
                  <a:pt x="240741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5400000">
            <a:off x="12705667" y="-1658254"/>
            <a:ext cx="3954484" cy="3954484"/>
          </a:xfrm>
          <a:custGeom>
            <a:avLst/>
            <a:gdLst/>
            <a:ahLst/>
            <a:cxnLst/>
            <a:rect l="l" t="t" r="r" b="b"/>
            <a:pathLst>
              <a:path w="3954484" h="3954484">
                <a:moveTo>
                  <a:pt x="0" y="0"/>
                </a:moveTo>
                <a:lnTo>
                  <a:pt x="3954484" y="0"/>
                </a:lnTo>
                <a:lnTo>
                  <a:pt x="3954484" y="3954484"/>
                </a:lnTo>
                <a:lnTo>
                  <a:pt x="0" y="395448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aphicFrame>
        <p:nvGraphicFramePr>
          <p:cNvPr id="8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4939953"/>
              </p:ext>
            </p:extLst>
          </p:nvPr>
        </p:nvGraphicFramePr>
        <p:xfrm>
          <a:off x="1028700" y="5375741"/>
          <a:ext cx="16230600" cy="3882559"/>
        </p:xfrm>
        <a:graphic>
          <a:graphicData uri="http://schemas.openxmlformats.org/drawingml/2006/table">
            <a:tbl>
              <a:tblPr/>
              <a:tblGrid>
                <a:gridCol w="5606317"/>
                <a:gridCol w="5335728"/>
                <a:gridCol w="5288555"/>
              </a:tblGrid>
              <a:tr h="3882559"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4800" dirty="0" smtClean="0">
                          <a:solidFill>
                            <a:schemeClr val="bg1"/>
                          </a:solidFill>
                        </a:rPr>
                        <a:t>PURPOSE</a:t>
                      </a:r>
                      <a:r>
                        <a:rPr lang="en-US" sz="4800" baseline="0" dirty="0" smtClean="0">
                          <a:solidFill>
                            <a:schemeClr val="bg1"/>
                          </a:solidFill>
                        </a:rPr>
                        <a:t> -H</a:t>
                      </a:r>
                      <a:r>
                        <a:rPr lang="en-US" sz="4800" dirty="0" smtClean="0">
                          <a:solidFill>
                            <a:schemeClr val="bg1"/>
                          </a:solidFill>
                        </a:rPr>
                        <a:t>elps</a:t>
                      </a:r>
                      <a:r>
                        <a:rPr lang="en-US" sz="4800" baseline="0" dirty="0" smtClean="0">
                          <a:solidFill>
                            <a:schemeClr val="bg1"/>
                          </a:solidFill>
                        </a:rPr>
                        <a:t> users locate nearby center quickly and </a:t>
                      </a:r>
                      <a:r>
                        <a:rPr lang="en-US" sz="4800" baseline="0" dirty="0" err="1" smtClean="0">
                          <a:solidFill>
                            <a:schemeClr val="bg1"/>
                          </a:solidFill>
                        </a:rPr>
                        <a:t>efficently</a:t>
                      </a:r>
                      <a:endParaRPr lang="en-US" sz="4800" dirty="0">
                        <a:solidFill>
                          <a:schemeClr val="bg1"/>
                        </a:solidFill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3200" dirty="0" smtClean="0">
                          <a:solidFill>
                            <a:schemeClr val="bg1"/>
                          </a:solidFill>
                        </a:rPr>
                        <a:t>Key</a:t>
                      </a:r>
                      <a:r>
                        <a:rPr lang="en-US" sz="3200" baseline="0" dirty="0" smtClean="0">
                          <a:solidFill>
                            <a:schemeClr val="bg1"/>
                          </a:solidFill>
                        </a:rPr>
                        <a:t> features : search by location, language support, map integration, and health service details.</a:t>
                      </a: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0" name="TextBox 10"/>
          <p:cNvSpPr txBox="1"/>
          <p:nvPr/>
        </p:nvSpPr>
        <p:spPr>
          <a:xfrm>
            <a:off x="7493443" y="6057181"/>
            <a:ext cx="3567815" cy="4001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20"/>
              </a:lnSpc>
            </a:pPr>
            <a:r>
              <a:rPr lang="en-US" sz="4800" dirty="0" smtClean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TARGET USERS-General </a:t>
            </a:r>
            <a:r>
              <a:rPr lang="en-US" sz="4800" dirty="0" err="1" smtClean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public,paitents,tourits</a:t>
            </a:r>
            <a:r>
              <a:rPr lang="en-US" sz="4800" dirty="0" smtClean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, and emergency </a:t>
            </a:r>
            <a:r>
              <a:rPr lang="en-US" sz="4800" dirty="0" err="1" smtClean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respomders</a:t>
            </a:r>
            <a:endParaRPr lang="en-US" sz="4800" dirty="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grpSp>
        <p:nvGrpSpPr>
          <p:cNvPr id="12" name="Group 12"/>
          <p:cNvGrpSpPr/>
          <p:nvPr/>
        </p:nvGrpSpPr>
        <p:grpSpPr>
          <a:xfrm>
            <a:off x="1028700" y="9686685"/>
            <a:ext cx="16230600" cy="1200630"/>
            <a:chOff x="0" y="0"/>
            <a:chExt cx="4274726" cy="31621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274726" cy="316215"/>
            </a:xfrm>
            <a:custGeom>
              <a:avLst/>
              <a:gdLst/>
              <a:ahLst/>
              <a:cxnLst/>
              <a:rect l="l" t="t" r="r" b="b"/>
              <a:pathLst>
                <a:path w="4274726" h="316215">
                  <a:moveTo>
                    <a:pt x="0" y="0"/>
                  </a:moveTo>
                  <a:lnTo>
                    <a:pt x="4274726" y="0"/>
                  </a:lnTo>
                  <a:lnTo>
                    <a:pt x="4274726" y="316215"/>
                  </a:lnTo>
                  <a:lnTo>
                    <a:pt x="0" y="316215"/>
                  </a:lnTo>
                  <a:close/>
                </a:path>
              </a:pathLst>
            </a:custGeom>
            <a:solidFill>
              <a:srgbClr val="F69322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4274726" cy="3543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1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4845076"/>
            <a:ext cx="6551582" cy="4413224"/>
            <a:chOff x="0" y="0"/>
            <a:chExt cx="8735443" cy="588429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t="27560" b="27560"/>
            <a:stretch>
              <a:fillRect/>
            </a:stretch>
          </p:blipFill>
          <p:spPr>
            <a:xfrm>
              <a:off x="0" y="0"/>
              <a:ext cx="8735443" cy="5884299"/>
            </a:xfrm>
            <a:prstGeom prst="rect">
              <a:avLst/>
            </a:prstGeom>
          </p:spPr>
        </p:pic>
      </p:grpSp>
      <p:sp>
        <p:nvSpPr>
          <p:cNvPr id="4" name="TextBox 4"/>
          <p:cNvSpPr txBox="1"/>
          <p:nvPr/>
        </p:nvSpPr>
        <p:spPr>
          <a:xfrm>
            <a:off x="7712149" y="1714402"/>
            <a:ext cx="8644353" cy="25487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600"/>
              </a:lnSpc>
            </a:pPr>
            <a:r>
              <a:rPr lang="en-US" sz="9600" b="1">
                <a:solidFill>
                  <a:srgbClr val="FFFFFF"/>
                </a:solidFill>
                <a:latin typeface="Liberation Sans Bold"/>
                <a:ea typeface="Liberation Sans Bold"/>
                <a:cs typeface="Liberation Sans Bold"/>
                <a:sym typeface="Liberation Sans Bold"/>
              </a:rPr>
              <a:t>The Problems to Solve</a:t>
            </a:r>
          </a:p>
        </p:txBody>
      </p:sp>
      <p:sp>
        <p:nvSpPr>
          <p:cNvPr id="5" name="Freeform 5"/>
          <p:cNvSpPr/>
          <p:nvPr/>
        </p:nvSpPr>
        <p:spPr>
          <a:xfrm rot="-2624871" flipH="1">
            <a:off x="3315619" y="-2126411"/>
            <a:ext cx="3395169" cy="5835446"/>
          </a:xfrm>
          <a:custGeom>
            <a:avLst/>
            <a:gdLst/>
            <a:ahLst/>
            <a:cxnLst/>
            <a:rect l="l" t="t" r="r" b="b"/>
            <a:pathLst>
              <a:path w="3395169" h="5835446">
                <a:moveTo>
                  <a:pt x="3395169" y="0"/>
                </a:moveTo>
                <a:lnTo>
                  <a:pt x="0" y="0"/>
                </a:lnTo>
                <a:lnTo>
                  <a:pt x="0" y="5835446"/>
                </a:lnTo>
                <a:lnTo>
                  <a:pt x="3395169" y="5835446"/>
                </a:lnTo>
                <a:lnTo>
                  <a:pt x="3395169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9754428" y="4892941"/>
            <a:ext cx="6399793" cy="107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3000" dirty="0" smtClean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Difficulty in finding health centers during emergencies</a:t>
            </a:r>
            <a:endParaRPr lang="en-US" sz="3000" dirty="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grpSp>
        <p:nvGrpSpPr>
          <p:cNvPr id="7" name="Group 7"/>
          <p:cNvGrpSpPr/>
          <p:nvPr/>
        </p:nvGrpSpPr>
        <p:grpSpPr>
          <a:xfrm>
            <a:off x="1028700" y="1028700"/>
            <a:ext cx="1893472" cy="1893472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0" cap="sq">
              <a:solidFill>
                <a:srgbClr val="303030"/>
              </a:solidFill>
              <a:prstDash val="solid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9754428" y="6359550"/>
            <a:ext cx="6399793" cy="107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3000" dirty="0" smtClean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Lack of centralized , accessible information for different regions.</a:t>
            </a:r>
            <a:endParaRPr lang="en-US" sz="3000" dirty="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9754428" y="7826160"/>
            <a:ext cx="6399793" cy="1615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3000" dirty="0" smtClean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Inconvenience for users unfamiliar with local languages or health care systems.</a:t>
            </a:r>
            <a:endParaRPr lang="en-US" sz="3000" dirty="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grpSp>
        <p:nvGrpSpPr>
          <p:cNvPr id="12" name="Group 12"/>
          <p:cNvGrpSpPr/>
          <p:nvPr/>
        </p:nvGrpSpPr>
        <p:grpSpPr>
          <a:xfrm>
            <a:off x="7712149" y="4845076"/>
            <a:ext cx="1588616" cy="1200630"/>
            <a:chOff x="0" y="0"/>
            <a:chExt cx="418401" cy="31621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18401" cy="316215"/>
            </a:xfrm>
            <a:custGeom>
              <a:avLst/>
              <a:gdLst/>
              <a:ahLst/>
              <a:cxnLst/>
              <a:rect l="l" t="t" r="r" b="b"/>
              <a:pathLst>
                <a:path w="418401" h="316215">
                  <a:moveTo>
                    <a:pt x="0" y="0"/>
                  </a:moveTo>
                  <a:lnTo>
                    <a:pt x="418401" y="0"/>
                  </a:lnTo>
                  <a:lnTo>
                    <a:pt x="418401" y="316215"/>
                  </a:lnTo>
                  <a:lnTo>
                    <a:pt x="0" y="316215"/>
                  </a:lnTo>
                  <a:close/>
                </a:path>
              </a:pathLst>
            </a:custGeom>
            <a:solidFill>
              <a:srgbClr val="F69322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418401" cy="3543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7937680" y="5088521"/>
            <a:ext cx="1137553" cy="7804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5600" b="1">
                <a:solidFill>
                  <a:srgbClr val="FFFFFF"/>
                </a:solidFill>
                <a:latin typeface="Liberation Sans Bold"/>
                <a:ea typeface="Liberation Sans Bold"/>
                <a:cs typeface="Liberation Sans Bold"/>
                <a:sym typeface="Liberation Sans Bold"/>
              </a:rPr>
              <a:t>01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7712149" y="6311685"/>
            <a:ext cx="1588616" cy="1200630"/>
            <a:chOff x="0" y="0"/>
            <a:chExt cx="418401" cy="316215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418401" cy="316215"/>
            </a:xfrm>
            <a:custGeom>
              <a:avLst/>
              <a:gdLst/>
              <a:ahLst/>
              <a:cxnLst/>
              <a:rect l="l" t="t" r="r" b="b"/>
              <a:pathLst>
                <a:path w="418401" h="316215">
                  <a:moveTo>
                    <a:pt x="0" y="0"/>
                  </a:moveTo>
                  <a:lnTo>
                    <a:pt x="418401" y="0"/>
                  </a:lnTo>
                  <a:lnTo>
                    <a:pt x="418401" y="316215"/>
                  </a:lnTo>
                  <a:lnTo>
                    <a:pt x="0" y="316215"/>
                  </a:lnTo>
                  <a:close/>
                </a:path>
              </a:pathLst>
            </a:custGeom>
            <a:solidFill>
              <a:srgbClr val="F69322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418401" cy="3543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7937680" y="6555130"/>
            <a:ext cx="1137553" cy="7804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5600" b="1">
                <a:solidFill>
                  <a:srgbClr val="FFFFFF"/>
                </a:solidFill>
                <a:latin typeface="Liberation Sans Bold"/>
                <a:ea typeface="Liberation Sans Bold"/>
                <a:cs typeface="Liberation Sans Bold"/>
                <a:sym typeface="Liberation Sans Bold"/>
              </a:rPr>
              <a:t>02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7712149" y="7778295"/>
            <a:ext cx="1588616" cy="1200630"/>
            <a:chOff x="0" y="0"/>
            <a:chExt cx="418401" cy="316215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418401" cy="316215"/>
            </a:xfrm>
            <a:custGeom>
              <a:avLst/>
              <a:gdLst/>
              <a:ahLst/>
              <a:cxnLst/>
              <a:rect l="l" t="t" r="r" b="b"/>
              <a:pathLst>
                <a:path w="418401" h="316215">
                  <a:moveTo>
                    <a:pt x="0" y="0"/>
                  </a:moveTo>
                  <a:lnTo>
                    <a:pt x="418401" y="0"/>
                  </a:lnTo>
                  <a:lnTo>
                    <a:pt x="418401" y="316215"/>
                  </a:lnTo>
                  <a:lnTo>
                    <a:pt x="0" y="316215"/>
                  </a:lnTo>
                  <a:close/>
                </a:path>
              </a:pathLst>
            </a:custGeom>
            <a:solidFill>
              <a:srgbClr val="F69322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38100"/>
              <a:ext cx="418401" cy="3543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7937680" y="8021740"/>
            <a:ext cx="1137553" cy="7804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5600" b="1">
                <a:solidFill>
                  <a:srgbClr val="FFFFFF"/>
                </a:solidFill>
                <a:latin typeface="Liberation Sans Bold"/>
                <a:ea typeface="Liberation Sans Bold"/>
                <a:cs typeface="Liberation Sans Bold"/>
                <a:sym typeface="Liberation Sans Bold"/>
              </a:rPr>
              <a:t>03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1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605420" y="3885772"/>
            <a:ext cx="617253" cy="3470949"/>
            <a:chOff x="0" y="0"/>
            <a:chExt cx="162569" cy="91415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62569" cy="914159"/>
            </a:xfrm>
            <a:custGeom>
              <a:avLst/>
              <a:gdLst/>
              <a:ahLst/>
              <a:cxnLst/>
              <a:rect l="l" t="t" r="r" b="b"/>
              <a:pathLst>
                <a:path w="162569" h="914159">
                  <a:moveTo>
                    <a:pt x="0" y="0"/>
                  </a:moveTo>
                  <a:lnTo>
                    <a:pt x="162569" y="0"/>
                  </a:lnTo>
                  <a:lnTo>
                    <a:pt x="162569" y="914159"/>
                  </a:lnTo>
                  <a:lnTo>
                    <a:pt x="0" y="914159"/>
                  </a:lnTo>
                  <a:close/>
                </a:path>
              </a:pathLst>
            </a:custGeom>
            <a:solidFill>
              <a:srgbClr val="F69322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62569" cy="9522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633625" y="3905741"/>
            <a:ext cx="4243153" cy="3470949"/>
            <a:chOff x="0" y="0"/>
            <a:chExt cx="5657538" cy="4627932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2"/>
            <a:srcRect l="9276" r="9276"/>
            <a:stretch>
              <a:fillRect/>
            </a:stretch>
          </p:blipFill>
          <p:spPr>
            <a:xfrm>
              <a:off x="0" y="0"/>
              <a:ext cx="5657538" cy="4627932"/>
            </a:xfrm>
            <a:prstGeom prst="rect">
              <a:avLst/>
            </a:prstGeom>
          </p:spPr>
        </p:pic>
      </p:grpSp>
      <p:grpSp>
        <p:nvGrpSpPr>
          <p:cNvPr id="7" name="Group 7"/>
          <p:cNvGrpSpPr/>
          <p:nvPr/>
        </p:nvGrpSpPr>
        <p:grpSpPr>
          <a:xfrm>
            <a:off x="1028700" y="5755552"/>
            <a:ext cx="1588616" cy="1200630"/>
            <a:chOff x="0" y="0"/>
            <a:chExt cx="418401" cy="31621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18401" cy="316215"/>
            </a:xfrm>
            <a:custGeom>
              <a:avLst/>
              <a:gdLst/>
              <a:ahLst/>
              <a:cxnLst/>
              <a:rect l="l" t="t" r="r" b="b"/>
              <a:pathLst>
                <a:path w="418401" h="316215">
                  <a:moveTo>
                    <a:pt x="0" y="0"/>
                  </a:moveTo>
                  <a:lnTo>
                    <a:pt x="418401" y="0"/>
                  </a:lnTo>
                  <a:lnTo>
                    <a:pt x="418401" y="316215"/>
                  </a:lnTo>
                  <a:lnTo>
                    <a:pt x="0" y="316215"/>
                  </a:lnTo>
                  <a:close/>
                </a:path>
              </a:pathLst>
            </a:custGeom>
            <a:solidFill>
              <a:srgbClr val="F69322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418401" cy="3543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1123733" y="3885772"/>
            <a:ext cx="617253" cy="3470949"/>
            <a:chOff x="0" y="0"/>
            <a:chExt cx="162569" cy="914159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62569" cy="914159"/>
            </a:xfrm>
            <a:custGeom>
              <a:avLst/>
              <a:gdLst/>
              <a:ahLst/>
              <a:cxnLst/>
              <a:rect l="l" t="t" r="r" b="b"/>
              <a:pathLst>
                <a:path w="162569" h="914159">
                  <a:moveTo>
                    <a:pt x="0" y="0"/>
                  </a:moveTo>
                  <a:lnTo>
                    <a:pt x="162569" y="0"/>
                  </a:lnTo>
                  <a:lnTo>
                    <a:pt x="162569" y="914159"/>
                  </a:lnTo>
                  <a:lnTo>
                    <a:pt x="0" y="914159"/>
                  </a:lnTo>
                  <a:close/>
                </a:path>
              </a:pathLst>
            </a:custGeom>
            <a:solidFill>
              <a:srgbClr val="F69322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162569" cy="9522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7151938" y="3905741"/>
            <a:ext cx="4243153" cy="3470949"/>
            <a:chOff x="0" y="0"/>
            <a:chExt cx="5657538" cy="4627932"/>
          </a:xfrm>
        </p:grpSpPr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/>
            <a:srcRect t="22749" b="22749"/>
            <a:stretch>
              <a:fillRect/>
            </a:stretch>
          </p:blipFill>
          <p:spPr>
            <a:xfrm>
              <a:off x="0" y="0"/>
              <a:ext cx="5657538" cy="4627932"/>
            </a:xfrm>
            <a:prstGeom prst="rect">
              <a:avLst/>
            </a:prstGeom>
          </p:spPr>
        </p:pic>
      </p:grpSp>
      <p:grpSp>
        <p:nvGrpSpPr>
          <p:cNvPr id="15" name="Group 15"/>
          <p:cNvGrpSpPr/>
          <p:nvPr/>
        </p:nvGrpSpPr>
        <p:grpSpPr>
          <a:xfrm>
            <a:off x="6547013" y="5755552"/>
            <a:ext cx="1588616" cy="1200630"/>
            <a:chOff x="0" y="0"/>
            <a:chExt cx="418401" cy="316215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418401" cy="316215"/>
            </a:xfrm>
            <a:custGeom>
              <a:avLst/>
              <a:gdLst/>
              <a:ahLst/>
              <a:cxnLst/>
              <a:rect l="l" t="t" r="r" b="b"/>
              <a:pathLst>
                <a:path w="418401" h="316215">
                  <a:moveTo>
                    <a:pt x="0" y="0"/>
                  </a:moveTo>
                  <a:lnTo>
                    <a:pt x="418401" y="0"/>
                  </a:lnTo>
                  <a:lnTo>
                    <a:pt x="418401" y="316215"/>
                  </a:lnTo>
                  <a:lnTo>
                    <a:pt x="0" y="316215"/>
                  </a:lnTo>
                  <a:close/>
                </a:path>
              </a:pathLst>
            </a:custGeom>
            <a:solidFill>
              <a:srgbClr val="F69322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418401" cy="3543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6642047" y="3905741"/>
            <a:ext cx="617253" cy="3455507"/>
            <a:chOff x="0" y="0"/>
            <a:chExt cx="162569" cy="910092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62569" cy="910092"/>
            </a:xfrm>
            <a:custGeom>
              <a:avLst/>
              <a:gdLst/>
              <a:ahLst/>
              <a:cxnLst/>
              <a:rect l="l" t="t" r="r" b="b"/>
              <a:pathLst>
                <a:path w="162569" h="910092">
                  <a:moveTo>
                    <a:pt x="0" y="0"/>
                  </a:moveTo>
                  <a:lnTo>
                    <a:pt x="162569" y="0"/>
                  </a:lnTo>
                  <a:lnTo>
                    <a:pt x="162569" y="910092"/>
                  </a:lnTo>
                  <a:lnTo>
                    <a:pt x="0" y="910092"/>
                  </a:lnTo>
                  <a:close/>
                </a:path>
              </a:pathLst>
            </a:custGeom>
            <a:solidFill>
              <a:srgbClr val="F69322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162569" cy="9481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2670252" y="3905741"/>
            <a:ext cx="4243153" cy="3470949"/>
            <a:chOff x="0" y="0"/>
            <a:chExt cx="5657538" cy="4627932"/>
          </a:xfrm>
        </p:grpSpPr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4"/>
            <a:srcRect l="34291"/>
            <a:stretch>
              <a:fillRect/>
            </a:stretch>
          </p:blipFill>
          <p:spPr>
            <a:xfrm>
              <a:off x="0" y="0"/>
              <a:ext cx="5657538" cy="4627932"/>
            </a:xfrm>
            <a:prstGeom prst="rect">
              <a:avLst/>
            </a:prstGeom>
          </p:spPr>
        </p:pic>
      </p:grpSp>
      <p:grpSp>
        <p:nvGrpSpPr>
          <p:cNvPr id="23" name="Group 23"/>
          <p:cNvGrpSpPr/>
          <p:nvPr/>
        </p:nvGrpSpPr>
        <p:grpSpPr>
          <a:xfrm>
            <a:off x="12065327" y="5755552"/>
            <a:ext cx="1588616" cy="1200630"/>
            <a:chOff x="0" y="0"/>
            <a:chExt cx="418401" cy="316215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418401" cy="316215"/>
            </a:xfrm>
            <a:custGeom>
              <a:avLst/>
              <a:gdLst/>
              <a:ahLst/>
              <a:cxnLst/>
              <a:rect l="l" t="t" r="r" b="b"/>
              <a:pathLst>
                <a:path w="418401" h="316215">
                  <a:moveTo>
                    <a:pt x="0" y="0"/>
                  </a:moveTo>
                  <a:lnTo>
                    <a:pt x="418401" y="0"/>
                  </a:lnTo>
                  <a:lnTo>
                    <a:pt x="418401" y="316215"/>
                  </a:lnTo>
                  <a:lnTo>
                    <a:pt x="0" y="316215"/>
                  </a:lnTo>
                  <a:close/>
                </a:path>
              </a:pathLst>
            </a:custGeom>
            <a:solidFill>
              <a:srgbClr val="F69322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0" y="-38100"/>
              <a:ext cx="418401" cy="3543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028700" y="9258300"/>
            <a:ext cx="16230600" cy="1200630"/>
            <a:chOff x="0" y="0"/>
            <a:chExt cx="4274726" cy="316215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4274726" cy="316215"/>
            </a:xfrm>
            <a:custGeom>
              <a:avLst/>
              <a:gdLst/>
              <a:ahLst/>
              <a:cxnLst/>
              <a:rect l="l" t="t" r="r" b="b"/>
              <a:pathLst>
                <a:path w="4274726" h="316215">
                  <a:moveTo>
                    <a:pt x="0" y="0"/>
                  </a:moveTo>
                  <a:lnTo>
                    <a:pt x="4274726" y="0"/>
                  </a:lnTo>
                  <a:lnTo>
                    <a:pt x="4274726" y="316215"/>
                  </a:lnTo>
                  <a:lnTo>
                    <a:pt x="0" y="316215"/>
                  </a:lnTo>
                  <a:close/>
                </a:path>
              </a:pathLst>
            </a:custGeom>
            <a:solidFill>
              <a:srgbClr val="303030"/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0" y="-38100"/>
              <a:ext cx="4274726" cy="3543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9" name="AutoShape 29"/>
          <p:cNvSpPr/>
          <p:nvPr/>
        </p:nvSpPr>
        <p:spPr>
          <a:xfrm>
            <a:off x="14762399" y="2034429"/>
            <a:ext cx="1766664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0" name="AutoShape 30"/>
          <p:cNvSpPr/>
          <p:nvPr/>
        </p:nvSpPr>
        <p:spPr>
          <a:xfrm>
            <a:off x="1758937" y="2053479"/>
            <a:ext cx="1766664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1" name="TextBox 31"/>
          <p:cNvSpPr txBox="1"/>
          <p:nvPr/>
        </p:nvSpPr>
        <p:spPr>
          <a:xfrm>
            <a:off x="3642306" y="1479756"/>
            <a:ext cx="11003388" cy="12045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799"/>
              </a:lnSpc>
            </a:pPr>
            <a:r>
              <a:rPr lang="en-US" sz="8799" b="1">
                <a:solidFill>
                  <a:srgbClr val="FFFFFF"/>
                </a:solidFill>
                <a:latin typeface="Liberation Sans Bold"/>
                <a:ea typeface="Liberation Sans Bold"/>
                <a:cs typeface="Liberation Sans Bold"/>
                <a:sym typeface="Liberation Sans Bold"/>
              </a:rPr>
              <a:t>Offered Solutions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254231" y="5998997"/>
            <a:ext cx="1137553" cy="7804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00"/>
              </a:lnSpc>
            </a:pPr>
            <a:r>
              <a:rPr lang="en-US" sz="5600" b="1">
                <a:solidFill>
                  <a:srgbClr val="FFFFFF"/>
                </a:solidFill>
                <a:latin typeface="Liberation Sans Bold"/>
                <a:ea typeface="Liberation Sans Bold"/>
                <a:cs typeface="Liberation Sans Bold"/>
                <a:sym typeface="Liberation Sans Bold"/>
              </a:rPr>
              <a:t>01.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633625" y="7695462"/>
            <a:ext cx="4280422" cy="32060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 dirty="0" smtClean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Innovation: a unique tool that merges location services with healthcare access.</a:t>
            </a:r>
            <a:endParaRPr lang="en-US" sz="3600" dirty="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6772545" y="5998997"/>
            <a:ext cx="1137553" cy="7804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00"/>
              </a:lnSpc>
            </a:pPr>
            <a:r>
              <a:rPr lang="en-US" sz="5600" b="1">
                <a:solidFill>
                  <a:srgbClr val="FFFFFF"/>
                </a:solidFill>
                <a:latin typeface="Liberation Sans Bold"/>
                <a:ea typeface="Liberation Sans Bold"/>
                <a:cs typeface="Liberation Sans Bold"/>
                <a:sym typeface="Liberation Sans Bold"/>
              </a:rPr>
              <a:t>02.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7151938" y="7695462"/>
            <a:ext cx="4589048" cy="2564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Collaborative </a:t>
            </a:r>
            <a:r>
              <a:rPr lang="en-US" sz="3600" dirty="0" smtClean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Team: built by</a:t>
            </a:r>
            <a:r>
              <a:rPr lang="en-US" sz="3600" dirty="0" smtClean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team combining tech and health care insight </a:t>
            </a:r>
            <a:endParaRPr lang="en-US" sz="3600" dirty="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36" name="TextBox 36"/>
          <p:cNvSpPr txBox="1"/>
          <p:nvPr/>
        </p:nvSpPr>
        <p:spPr>
          <a:xfrm>
            <a:off x="12290858" y="5998997"/>
            <a:ext cx="1137553" cy="7804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00"/>
              </a:lnSpc>
            </a:pPr>
            <a:r>
              <a:rPr lang="en-US" sz="5600" b="1">
                <a:solidFill>
                  <a:srgbClr val="FFFFFF"/>
                </a:solidFill>
                <a:latin typeface="Liberation Sans Bold"/>
                <a:ea typeface="Liberation Sans Bold"/>
                <a:cs typeface="Liberation Sans Bold"/>
                <a:sym typeface="Liberation Sans Bold"/>
              </a:rPr>
              <a:t>03.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2670252" y="7695462"/>
            <a:ext cx="4280422" cy="2564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Growth </a:t>
            </a:r>
            <a:r>
              <a:rPr lang="en-US" sz="3600" dirty="0" smtClean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Potential; scalable to cover more countries and services.</a:t>
            </a:r>
            <a:endParaRPr lang="en-US" sz="3600" dirty="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1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6180557"/>
            <a:ext cx="18313915" cy="4114800"/>
            <a:chOff x="0" y="0"/>
            <a:chExt cx="24418554" cy="54864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t="33138" b="33138"/>
            <a:stretch>
              <a:fillRect/>
            </a:stretch>
          </p:blipFill>
          <p:spPr>
            <a:xfrm>
              <a:off x="0" y="0"/>
              <a:ext cx="24418554" cy="5486400"/>
            </a:xfrm>
            <a:prstGeom prst="rect">
              <a:avLst/>
            </a:prstGeom>
          </p:spPr>
        </p:pic>
      </p:grpSp>
      <p:sp>
        <p:nvSpPr>
          <p:cNvPr id="4" name="TextBox 4"/>
          <p:cNvSpPr txBox="1"/>
          <p:nvPr/>
        </p:nvSpPr>
        <p:spPr>
          <a:xfrm>
            <a:off x="2143127" y="2083274"/>
            <a:ext cx="7128860" cy="13296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600"/>
              </a:lnSpc>
            </a:pPr>
            <a:r>
              <a:rPr lang="en-US" sz="9600" b="1">
                <a:solidFill>
                  <a:srgbClr val="FFFFFF"/>
                </a:solidFill>
                <a:latin typeface="Liberation Sans Bold"/>
                <a:ea typeface="Liberation Sans Bold"/>
                <a:cs typeface="Liberation Sans Bold"/>
                <a:sym typeface="Liberation Sans Bold"/>
              </a:rPr>
              <a:t>Next Steps</a:t>
            </a:r>
          </a:p>
        </p:txBody>
      </p:sp>
      <p:sp>
        <p:nvSpPr>
          <p:cNvPr id="8" name="Freeform 8"/>
          <p:cNvSpPr/>
          <p:nvPr/>
        </p:nvSpPr>
        <p:spPr>
          <a:xfrm>
            <a:off x="13551779" y="1028700"/>
            <a:ext cx="3707521" cy="3707521"/>
          </a:xfrm>
          <a:custGeom>
            <a:avLst/>
            <a:gdLst/>
            <a:ahLst/>
            <a:cxnLst/>
            <a:rect l="l" t="t" r="r" b="b"/>
            <a:pathLst>
              <a:path w="3707521" h="3707521">
                <a:moveTo>
                  <a:pt x="0" y="0"/>
                </a:moveTo>
                <a:lnTo>
                  <a:pt x="3707521" y="0"/>
                </a:lnTo>
                <a:lnTo>
                  <a:pt x="3707521" y="3707521"/>
                </a:lnTo>
                <a:lnTo>
                  <a:pt x="0" y="370752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13152368" y="3686266"/>
            <a:ext cx="1457234" cy="1457234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0" cap="sq">
              <a:solidFill>
                <a:srgbClr val="303030"/>
              </a:soli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AutoShape 12"/>
          <p:cNvSpPr/>
          <p:nvPr/>
        </p:nvSpPr>
        <p:spPr>
          <a:xfrm>
            <a:off x="9815116" y="2700494"/>
            <a:ext cx="2271115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Freeform 13"/>
          <p:cNvSpPr/>
          <p:nvPr/>
        </p:nvSpPr>
        <p:spPr>
          <a:xfrm>
            <a:off x="14673028" y="2149949"/>
            <a:ext cx="1465023" cy="1465023"/>
          </a:xfrm>
          <a:custGeom>
            <a:avLst/>
            <a:gdLst/>
            <a:ahLst/>
            <a:cxnLst/>
            <a:rect l="l" t="t" r="r" b="b"/>
            <a:pathLst>
              <a:path w="1465023" h="1465023">
                <a:moveTo>
                  <a:pt x="0" y="0"/>
                </a:moveTo>
                <a:lnTo>
                  <a:pt x="1465023" y="0"/>
                </a:lnTo>
                <a:lnTo>
                  <a:pt x="1465023" y="1465022"/>
                </a:lnTo>
                <a:lnTo>
                  <a:pt x="0" y="146502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2143127" y="6292818"/>
            <a:ext cx="8534860" cy="5032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3000" dirty="0" smtClean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.</a:t>
            </a:r>
            <a:endParaRPr lang="en-US" sz="3000" dirty="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2143127" y="4813693"/>
            <a:ext cx="5252330" cy="1162859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4479"/>
              </a:lnSpc>
            </a:pPr>
            <a:r>
              <a:rPr lang="en-US" sz="3199" b="1" dirty="0" smtClean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Overcome launch and outreach challenges to maximize impact</a:t>
            </a:r>
            <a:endParaRPr lang="en-US" sz="3199" b="1" dirty="0">
              <a:solidFill>
                <a:srgbClr val="FFFF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1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563600" y="4201348"/>
            <a:ext cx="2980932" cy="2980932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303030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2882410" y="2712386"/>
            <a:ext cx="7680797" cy="44799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7000"/>
              </a:lnSpc>
            </a:pPr>
            <a:r>
              <a:rPr lang="en-US" sz="17000" b="1">
                <a:solidFill>
                  <a:srgbClr val="FFFFFF"/>
                </a:solidFill>
                <a:latin typeface="Liberation Sans Bold"/>
                <a:ea typeface="Liberation Sans Bold"/>
                <a:cs typeface="Liberation Sans Bold"/>
                <a:sym typeface="Liberation Sans Bold"/>
              </a:rPr>
              <a:t>Thank You.</a:t>
            </a:r>
          </a:p>
        </p:txBody>
      </p:sp>
      <p:sp>
        <p:nvSpPr>
          <p:cNvPr id="7" name="AutoShape 7"/>
          <p:cNvSpPr/>
          <p:nvPr/>
        </p:nvSpPr>
        <p:spPr>
          <a:xfrm>
            <a:off x="2882410" y="7812739"/>
            <a:ext cx="7121769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Freeform 8"/>
          <p:cNvSpPr/>
          <p:nvPr/>
        </p:nvSpPr>
        <p:spPr>
          <a:xfrm rot="-10800000" flipH="1">
            <a:off x="13170327" y="-3651807"/>
            <a:ext cx="4340842" cy="7460823"/>
          </a:xfrm>
          <a:custGeom>
            <a:avLst/>
            <a:gdLst/>
            <a:ahLst/>
            <a:cxnLst/>
            <a:rect l="l" t="t" r="r" b="b"/>
            <a:pathLst>
              <a:path w="4340842" h="7460823">
                <a:moveTo>
                  <a:pt x="4340843" y="0"/>
                </a:moveTo>
                <a:lnTo>
                  <a:pt x="0" y="0"/>
                </a:lnTo>
                <a:lnTo>
                  <a:pt x="0" y="7460823"/>
                </a:lnTo>
                <a:lnTo>
                  <a:pt x="4340843" y="7460823"/>
                </a:lnTo>
                <a:lnTo>
                  <a:pt x="4340843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-903886" y="-878119"/>
            <a:ext cx="1932586" cy="1913447"/>
            <a:chOff x="0" y="0"/>
            <a:chExt cx="508994" cy="50395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508994" cy="503953"/>
            </a:xfrm>
            <a:custGeom>
              <a:avLst/>
              <a:gdLst/>
              <a:ahLst/>
              <a:cxnLst/>
              <a:rect l="l" t="t" r="r" b="b"/>
              <a:pathLst>
                <a:path w="508994" h="503953">
                  <a:moveTo>
                    <a:pt x="0" y="0"/>
                  </a:moveTo>
                  <a:lnTo>
                    <a:pt x="508994" y="0"/>
                  </a:lnTo>
                  <a:lnTo>
                    <a:pt x="508994" y="503953"/>
                  </a:lnTo>
                  <a:lnTo>
                    <a:pt x="0" y="503953"/>
                  </a:lnTo>
                  <a:close/>
                </a:path>
              </a:pathLst>
            </a:custGeom>
            <a:solidFill>
              <a:srgbClr val="BE2471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508994" cy="5420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-903886" y="9258300"/>
            <a:ext cx="1932586" cy="1913447"/>
            <a:chOff x="0" y="0"/>
            <a:chExt cx="508994" cy="50395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508994" cy="503953"/>
            </a:xfrm>
            <a:custGeom>
              <a:avLst/>
              <a:gdLst/>
              <a:ahLst/>
              <a:cxnLst/>
              <a:rect l="l" t="t" r="r" b="b"/>
              <a:pathLst>
                <a:path w="508994" h="503953">
                  <a:moveTo>
                    <a:pt x="0" y="0"/>
                  </a:moveTo>
                  <a:lnTo>
                    <a:pt x="508994" y="0"/>
                  </a:lnTo>
                  <a:lnTo>
                    <a:pt x="508994" y="503953"/>
                  </a:lnTo>
                  <a:lnTo>
                    <a:pt x="0" y="503953"/>
                  </a:lnTo>
                  <a:close/>
                </a:path>
              </a:pathLst>
            </a:custGeom>
            <a:solidFill>
              <a:srgbClr val="F69322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508994" cy="5420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11087082" y="2175437"/>
            <a:ext cx="1633579" cy="1633579"/>
          </a:xfrm>
          <a:custGeom>
            <a:avLst/>
            <a:gdLst/>
            <a:ahLst/>
            <a:cxnLst/>
            <a:rect l="l" t="t" r="r" b="b"/>
            <a:pathLst>
              <a:path w="1633579" h="1633579">
                <a:moveTo>
                  <a:pt x="0" y="0"/>
                </a:moveTo>
                <a:lnTo>
                  <a:pt x="1633579" y="0"/>
                </a:lnTo>
                <a:lnTo>
                  <a:pt x="1633579" y="1633579"/>
                </a:lnTo>
                <a:lnTo>
                  <a:pt x="0" y="163357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350</TotalTime>
  <Words>136</Words>
  <Application>Microsoft Office PowerPoint</Application>
  <PresentationFormat>Custom</PresentationFormat>
  <Paragraphs>25</Paragraphs>
  <Slides>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Arial</vt:lpstr>
      <vt:lpstr>Canva Sans Bold</vt:lpstr>
      <vt:lpstr>Liberation Sans Bold</vt:lpstr>
      <vt:lpstr>Calibri</vt:lpstr>
      <vt:lpstr>Canva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Black and Purple Bold Minimalist Pitch Deck Presentation</dc:title>
  <dc:creator>Thabelang</dc:creator>
  <cp:lastModifiedBy>Thabelang</cp:lastModifiedBy>
  <cp:revision>6</cp:revision>
  <dcterms:created xsi:type="dcterms:W3CDTF">2006-08-16T00:00:00Z</dcterms:created>
  <dcterms:modified xsi:type="dcterms:W3CDTF">2025-05-19T08:01:28Z</dcterms:modified>
  <dc:identifier>DAGnn3jFcDQ</dc:identifier>
</cp:coreProperties>
</file>